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32"/>
  </p:notesMasterIdLst>
  <p:sldIdLst>
    <p:sldId id="256" r:id="rId3"/>
    <p:sldId id="273" r:id="rId4"/>
    <p:sldId id="274" r:id="rId5"/>
    <p:sldId id="275" r:id="rId6"/>
    <p:sldId id="276" r:id="rId7"/>
    <p:sldId id="277" r:id="rId8"/>
    <p:sldId id="272" r:id="rId9"/>
    <p:sldId id="287" r:id="rId10"/>
    <p:sldId id="296" r:id="rId11"/>
    <p:sldId id="297" r:id="rId12"/>
    <p:sldId id="280" r:id="rId13"/>
    <p:sldId id="292" r:id="rId14"/>
    <p:sldId id="263" r:id="rId15"/>
    <p:sldId id="288" r:id="rId16"/>
    <p:sldId id="289" r:id="rId17"/>
    <p:sldId id="290" r:id="rId18"/>
    <p:sldId id="291" r:id="rId19"/>
    <p:sldId id="281" r:id="rId20"/>
    <p:sldId id="283" r:id="rId21"/>
    <p:sldId id="286" r:id="rId22"/>
    <p:sldId id="284" r:id="rId23"/>
    <p:sldId id="285" r:id="rId24"/>
    <p:sldId id="301" r:id="rId25"/>
    <p:sldId id="300" r:id="rId26"/>
    <p:sldId id="299" r:id="rId27"/>
    <p:sldId id="293" r:id="rId28"/>
    <p:sldId id="278" r:id="rId29"/>
    <p:sldId id="279" r:id="rId30"/>
    <p:sldId id="266" r:id="rId31"/>
  </p:sldIdLst>
  <p:sldSz cx="12192000" cy="6858000"/>
  <p:notesSz cx="6858000" cy="9144000"/>
  <p:embeddedFontLst>
    <p:embeddedFont>
      <p:font typeface="Alfarn" panose="00000800000000000000" charset="0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lMarx" panose="020B0604020202020204" charset="0"/>
      <p:regular r:id="rId38"/>
      <p:bold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tencil" panose="040409050D0802020404" pitchFamily="82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49"/>
    <a:srgbClr val="B3B9B5"/>
    <a:srgbClr val="FF6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83530" autoAdjust="0"/>
  </p:normalViewPr>
  <p:slideViewPr>
    <p:cSldViewPr snapToGrid="0">
      <p:cViewPr varScale="1">
        <p:scale>
          <a:sx n="53" d="100"/>
          <a:sy n="53" d="100"/>
        </p:scale>
        <p:origin x="11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9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1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0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01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9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my.eventraft.com/psconfe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6" y="2349280"/>
            <a:ext cx="9293024" cy="2387600"/>
          </a:xfrm>
        </p:spPr>
        <p:txBody>
          <a:bodyPr anchor="t">
            <a:normAutofit/>
          </a:bodyPr>
          <a:lstStyle>
            <a:lvl1pPr algn="l">
              <a:defRPr sz="7200">
                <a:solidFill>
                  <a:srgbClr val="004D49"/>
                </a:solidFill>
                <a:latin typeface="CarlMarx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9293024" cy="1290317"/>
          </a:xfrm>
        </p:spPr>
        <p:txBody>
          <a:bodyPr anchor="t"/>
          <a:lstStyle>
            <a:lvl1pPr marL="0" indent="0" algn="l">
              <a:buNone/>
              <a:defRPr sz="2400">
                <a:latin typeface="Alfarn" panose="000008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B8568-656C-45B0-A651-CBC19CB1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90" y="5200139"/>
            <a:ext cx="1528034" cy="916821"/>
          </a:xfrm>
          <a:prstGeom prst="rect">
            <a:avLst/>
          </a:prstGeom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13B3D4-8CC1-4FC6-BC89-04C113E0C317}"/>
              </a:ext>
            </a:extLst>
          </p:cNvPr>
          <p:cNvSpPr txBox="1"/>
          <p:nvPr userDrawn="1"/>
        </p:nvSpPr>
        <p:spPr>
          <a:xfrm>
            <a:off x="10277296" y="4413714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Platinum </a:t>
            </a:r>
          </a:p>
          <a:p>
            <a:pPr algn="ctr"/>
            <a:r>
              <a:rPr lang="sr-Latn-R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Sponsor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8425597" y="486136"/>
            <a:ext cx="3153427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PowerShell Conference Europe 2019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Hannover, Germany</a:t>
            </a:r>
          </a:p>
          <a:p>
            <a:pPr algn="r">
              <a:lnSpc>
                <a:spcPct val="150000"/>
              </a:lnSpc>
            </a:pPr>
            <a:r>
              <a:rPr lang="sr-Latn-RS" sz="2000" dirty="0">
                <a:latin typeface="CarlMarx" panose="00000500000000000000" pitchFamily="50" charset="0"/>
              </a:rPr>
              <a:t>June 4-7, 2019</a:t>
            </a:r>
            <a:endParaRPr lang="en-US" sz="2000" dirty="0">
              <a:latin typeface="CarlMarx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194613"/>
            <a:ext cx="9973519" cy="2541023"/>
          </a:xfrm>
        </p:spPr>
        <p:txBody>
          <a:bodyPr>
            <a:normAutofit/>
          </a:bodyPr>
          <a:lstStyle>
            <a:lvl1pPr marL="0" indent="0" algn="l">
              <a:buNone/>
              <a:defRPr sz="4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608881"/>
            <a:ext cx="18630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72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72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3870070" y="2309951"/>
            <a:ext cx="4451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Questions?</a:t>
            </a:r>
            <a:endParaRPr lang="en-US" sz="9600" b="1" dirty="0">
              <a:solidFill>
                <a:srgbClr val="004D49"/>
              </a:solidFill>
              <a:latin typeface="CarlMarx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2790993" y="4600276"/>
            <a:ext cx="6610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 the conference app to vote for this session:</a:t>
            </a:r>
          </a:p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https://my.eventraft.com/psconfeu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2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s and d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E754EF-461B-4C50-AD2B-C1FDA492777C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ACB57-6530-4BE3-9C11-613815EB17BC}"/>
              </a:ext>
            </a:extLst>
          </p:cNvPr>
          <p:cNvSpPr txBox="1"/>
          <p:nvPr userDrawn="1"/>
        </p:nvSpPr>
        <p:spPr>
          <a:xfrm>
            <a:off x="2011388" y="2309951"/>
            <a:ext cx="8169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4D49"/>
                </a:solidFill>
                <a:latin typeface="CarlMarx" panose="00000500000000000000" pitchFamily="50" charset="0"/>
                <a:cs typeface="Segoe UI" panose="020B0502040204020203" pitchFamily="34" charset="0"/>
              </a:rPr>
              <a:t>Slides and demo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DCE37D-92FA-4B35-BC4E-B21F63E3AFA9}"/>
              </a:ext>
            </a:extLst>
          </p:cNvPr>
          <p:cNvSpPr txBox="1"/>
          <p:nvPr userDrawn="1"/>
        </p:nvSpPr>
        <p:spPr>
          <a:xfrm>
            <a:off x="1243550" y="4600276"/>
            <a:ext cx="9704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4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https://github.com/psconfeu/2019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80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EED68-B9A3-4F77-9B03-8E7085C00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78724" y="6327085"/>
            <a:ext cx="2175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C98041-6681-45A5-AEB0-419EF10F1958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>
            <a:off x="103207" y="5522993"/>
            <a:ext cx="1307939" cy="1307939"/>
          </a:xfrm>
          <a:prstGeom prst="rect">
            <a:avLst/>
          </a:prstGeom>
          <a:blipFill>
            <a:blip r:embed="rId17">
              <a:alphaModFix amt="65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55" r:id="rId11"/>
    <p:sldLayoutId id="2147483656" r:id="rId12"/>
    <p:sldLayoutId id="2147483661" r:id="rId13"/>
    <p:sldLayoutId id="2147483657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DF8A2-F171-4CC9-847D-D11B74B76C13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custGeom>
            <a:avLst/>
            <a:gdLst>
              <a:gd name="connsiteX0" fmla="*/ 0 w 13293388"/>
              <a:gd name="connsiteY0" fmla="*/ 11567827 h 12491330"/>
              <a:gd name="connsiteX1" fmla="*/ 4138256 w 13293388"/>
              <a:gd name="connsiteY1" fmla="*/ 12491330 h 12491330"/>
              <a:gd name="connsiteX2" fmla="*/ 0 w 13293388"/>
              <a:gd name="connsiteY2" fmla="*/ 12491330 h 12491330"/>
              <a:gd name="connsiteX3" fmla="*/ 0 w 13293388"/>
              <a:gd name="connsiteY3" fmla="*/ 3086484 h 12491330"/>
              <a:gd name="connsiteX4" fmla="*/ 10425109 w 13293388"/>
              <a:gd name="connsiteY4" fmla="*/ 5412977 h 12491330"/>
              <a:gd name="connsiteX5" fmla="*/ 8931404 w 13293388"/>
              <a:gd name="connsiteY5" fmla="*/ 12106332 h 12491330"/>
              <a:gd name="connsiteX6" fmla="*/ 0 w 13293388"/>
              <a:gd name="connsiteY6" fmla="*/ 10113178 h 12491330"/>
              <a:gd name="connsiteX7" fmla="*/ 13293388 w 13293388"/>
              <a:gd name="connsiteY7" fmla="*/ 0 h 12491330"/>
              <a:gd name="connsiteX8" fmla="*/ 13293387 w 13293388"/>
              <a:gd name="connsiteY8" fmla="*/ 612517 h 12491330"/>
              <a:gd name="connsiteX9" fmla="*/ 10548675 w 13293388"/>
              <a:gd name="connsiteY9" fmla="*/ 0 h 1249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3388" h="12491330">
                <a:moveTo>
                  <a:pt x="0" y="11567827"/>
                </a:moveTo>
                <a:lnTo>
                  <a:pt x="4138256" y="12491330"/>
                </a:lnTo>
                <a:lnTo>
                  <a:pt x="0" y="12491330"/>
                </a:lnTo>
                <a:close/>
                <a:moveTo>
                  <a:pt x="0" y="3086484"/>
                </a:moveTo>
                <a:lnTo>
                  <a:pt x="10425109" y="5412977"/>
                </a:lnTo>
                <a:lnTo>
                  <a:pt x="8931404" y="12106332"/>
                </a:lnTo>
                <a:lnTo>
                  <a:pt x="0" y="10113178"/>
                </a:lnTo>
                <a:close/>
                <a:moveTo>
                  <a:pt x="13293388" y="0"/>
                </a:moveTo>
                <a:lnTo>
                  <a:pt x="13293387" y="612517"/>
                </a:lnTo>
                <a:lnTo>
                  <a:pt x="10548675" y="0"/>
                </a:lnTo>
                <a:close/>
              </a:path>
            </a:pathLst>
          </a:cu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A52D-4171-4F2E-80C8-CE60ACEB9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1762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70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4D49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aka.ms/PSGitHubB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exx32/PSKoans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finke/ImportExcel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anevg/PSHTML" TargetMode="External"/><Relationship Id="rId2" Type="http://schemas.openxmlformats.org/officeDocument/2006/relationships/hyperlink" Target="https://github.com/PowerShell/Polaris" TargetMode="Externa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vinMarquette/PSGraph" TargetMode="Externa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onmansoftware/universal-dashboard" TargetMode="Externa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dsc-resource-kit-community-call/" TargetMode="External"/><Relationship Id="rId7" Type="http://schemas.openxmlformats.org/officeDocument/2006/relationships/hyperlink" Target="https://github.com/powershell" TargetMode="External"/><Relationship Id="rId2" Type="http://schemas.openxmlformats.org/officeDocument/2006/relationships/hyperlink" Target="https://devblogs.microsoft.com/powershell/regular-cadence-for-powershell-core-community-ca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?q=#PowerShell&amp;src=hash" TargetMode="External"/><Relationship Id="rId5" Type="http://schemas.openxmlformats.org/officeDocument/2006/relationships/hyperlink" Target="http://www.reddit.com/r/powershell" TargetMode="External"/><Relationship Id="rId4" Type="http://schemas.openxmlformats.org/officeDocument/2006/relationships/hyperlink" Target="http://slack.poshcode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9FDB0-CDF1-4613-89F6-72EF840B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175075" cy="365125"/>
          </a:xfrm>
        </p:spPr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146511-5227-4F04-9537-2833AD56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B4D90D-2966-4270-95EC-4DA090F91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3" y="1568354"/>
            <a:ext cx="10770154" cy="372129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7DEE47-0BC8-42A2-81F7-7122FEDF704B}"/>
              </a:ext>
            </a:extLst>
          </p:cNvPr>
          <p:cNvSpPr/>
          <p:nvPr/>
        </p:nvSpPr>
        <p:spPr>
          <a:xfrm>
            <a:off x="710923" y="3741821"/>
            <a:ext cx="1406635" cy="13355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4F786-B762-4086-979A-09DD32643417}"/>
              </a:ext>
            </a:extLst>
          </p:cNvPr>
          <p:cNvSpPr/>
          <p:nvPr/>
        </p:nvSpPr>
        <p:spPr>
          <a:xfrm>
            <a:off x="8686800" y="2625634"/>
            <a:ext cx="1267097" cy="111618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B94C6-36AD-4F66-8F94-369793ED89F0}"/>
              </a:ext>
            </a:extLst>
          </p:cNvPr>
          <p:cNvSpPr txBox="1"/>
          <p:nvPr/>
        </p:nvSpPr>
        <p:spPr>
          <a:xfrm>
            <a:off x="7617061" y="2203174"/>
            <a:ext cx="3406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PowerShell Open Sourced</a:t>
            </a:r>
          </a:p>
        </p:txBody>
      </p:sp>
    </p:spTree>
    <p:extLst>
      <p:ext uri="{BB962C8B-B14F-4D97-AF65-F5344CB8AC3E}">
        <p14:creationId xmlns:p14="http://schemas.microsoft.com/office/powerpoint/2010/main" val="272297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7F8016-C166-40F6-B376-D8DD6D83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01" y="109279"/>
            <a:ext cx="10682513" cy="590736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429E59-8128-4AF3-8028-5A59D4A40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45EA0-84A0-464B-B1E1-079228B98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11" t="57191" b="31506"/>
          <a:stretch/>
        </p:blipFill>
        <p:spPr>
          <a:xfrm>
            <a:off x="9901486" y="3488521"/>
            <a:ext cx="2119928" cy="656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04CE0-868C-4568-81EE-EE2F7EFBF220}"/>
              </a:ext>
            </a:extLst>
          </p:cNvPr>
          <p:cNvSpPr txBox="1"/>
          <p:nvPr/>
        </p:nvSpPr>
        <p:spPr>
          <a:xfrm>
            <a:off x="170586" y="160680"/>
            <a:ext cx="861774" cy="580456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4400" dirty="0"/>
              <a:t>PowerShell Repository</a:t>
            </a:r>
            <a:endParaRPr lang="en-IN" sz="4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DC16A-8B35-4A24-BAE1-ED8D924D292A}"/>
              </a:ext>
            </a:extLst>
          </p:cNvPr>
          <p:cNvSpPr/>
          <p:nvPr/>
        </p:nvSpPr>
        <p:spPr>
          <a:xfrm>
            <a:off x="1338901" y="6142419"/>
            <a:ext cx="268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http://aka.ms/PSGitHubBI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904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706 0.00533 L -0.57735 0.047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1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6038-DDA3-424D-B804-AB1260BC5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Avenues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1B0C0-6336-42D1-BCBE-E1B15F14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the community helps you learn?</a:t>
            </a:r>
          </a:p>
        </p:txBody>
      </p:sp>
    </p:spTree>
    <p:extLst>
      <p:ext uri="{BB962C8B-B14F-4D97-AF65-F5344CB8AC3E}">
        <p14:creationId xmlns:p14="http://schemas.microsoft.com/office/powerpoint/2010/main" val="1296258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Avenues - Books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pic>
        <p:nvPicPr>
          <p:cNvPr id="4098" name="Picture 2" descr="Image result for powershell conference book">
            <a:extLst>
              <a:ext uri="{FF2B5EF4-FFF2-40B4-BE49-F238E27FC236}">
                <a16:creationId xmlns:a16="http://schemas.microsoft.com/office/drawing/2014/main" id="{9EE1D0EC-C1A7-4858-BA83-2D199E226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894" y="1094873"/>
            <a:ext cx="4412770" cy="570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76924-C434-4CEE-8CCA-D290C765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769"/>
          </a:xfrm>
        </p:spPr>
        <p:txBody>
          <a:bodyPr/>
          <a:lstStyle/>
          <a:p>
            <a:r>
              <a:rPr lang="en-US" dirty="0"/>
              <a:t>Community - Blogs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F6943-3299-4081-A09F-B36A383AB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10" name="Picture 9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A6777B45-0F27-4B69-9858-118A45807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123" y="2239613"/>
            <a:ext cx="5879365" cy="1079365"/>
          </a:xfrm>
          <a:prstGeom prst="rect">
            <a:avLst/>
          </a:prstGeom>
        </p:spPr>
      </p:pic>
      <p:pic>
        <p:nvPicPr>
          <p:cNvPr id="1028" name="Picture 4" descr=" Logo">
            <a:extLst>
              <a:ext uri="{FF2B5EF4-FFF2-40B4-BE49-F238E27FC236}">
                <a16:creationId xmlns:a16="http://schemas.microsoft.com/office/drawing/2014/main" id="{677BBE99-0ED6-4696-A23E-5F43A219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88" y="3888209"/>
            <a:ext cx="3147762" cy="8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werShell.org">
            <a:extLst>
              <a:ext uri="{FF2B5EF4-FFF2-40B4-BE49-F238E27FC236}">
                <a16:creationId xmlns:a16="http://schemas.microsoft.com/office/drawing/2014/main" id="{DA2177FD-E31A-44A8-A01B-83BC812B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123" y="3608343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Shell">
            <a:extLst>
              <a:ext uri="{FF2B5EF4-FFF2-40B4-BE49-F238E27FC236}">
                <a16:creationId xmlns:a16="http://schemas.microsoft.com/office/drawing/2014/main" id="{70CE3D10-9E67-4B56-B797-FD19A3BA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913" y="2174306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5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996E-1E63-4E06-9A1D-15E6AE8A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Conferences / User groups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AEA14-5F71-465C-9564-F21A4910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2050" name="Picture 2" descr="Image result for psconf eu">
            <a:extLst>
              <a:ext uri="{FF2B5EF4-FFF2-40B4-BE49-F238E27FC236}">
                <a16:creationId xmlns:a16="http://schemas.microsoft.com/office/drawing/2014/main" id="{1101E44A-B115-4BFD-9D81-6DA4BD8A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0752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owershell summit">
            <a:extLst>
              <a:ext uri="{FF2B5EF4-FFF2-40B4-BE49-F238E27FC236}">
                <a16:creationId xmlns:a16="http://schemas.microsoft.com/office/drawing/2014/main" id="{A048F02D-05FB-4098-92A8-1C3406C3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605" y="2978550"/>
            <a:ext cx="60579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2B4FD653-677A-4722-9F54-0C5CB680D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480" y="371412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s day UK">
            <a:extLst>
              <a:ext uri="{FF2B5EF4-FFF2-40B4-BE49-F238E27FC236}">
                <a16:creationId xmlns:a16="http://schemas.microsoft.com/office/drawing/2014/main" id="{1B885FB4-EC84-4525-8952-0EC4DDCB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431" y="10823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sbug">
            <a:extLst>
              <a:ext uri="{FF2B5EF4-FFF2-40B4-BE49-F238E27FC236}">
                <a16:creationId xmlns:a16="http://schemas.microsoft.com/office/drawing/2014/main" id="{18A1C213-EA11-47A8-BBEC-085AF0D74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8" y="3714123"/>
            <a:ext cx="2601686" cy="26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3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19F82-E7BA-4DBB-9361-A5A252C8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– Live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EF9FB-7B64-4A6F-9A61-5691955E5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A3FD3-56A6-43B4-85D2-539608969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22"/>
          <a:stretch/>
        </p:blipFill>
        <p:spPr>
          <a:xfrm>
            <a:off x="1839077" y="1068708"/>
            <a:ext cx="8375734" cy="533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08FB0-35C5-4D92-B5AF-06431F0266EF}"/>
              </a:ext>
            </a:extLst>
          </p:cNvPr>
          <p:cNvSpPr txBox="1"/>
          <p:nvPr/>
        </p:nvSpPr>
        <p:spPr>
          <a:xfrm>
            <a:off x="5185612" y="4656221"/>
            <a:ext cx="5167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twitch.tv/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PowerShellLive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313A45-A869-4DD8-808A-04A032514F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56"/>
          <a:stretch/>
        </p:blipFill>
        <p:spPr>
          <a:xfrm>
            <a:off x="3628157" y="219063"/>
            <a:ext cx="4411578" cy="629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E9CA-8291-4E9E-B264-2D3536FEB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- Forums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C0BDA-BAC7-40EF-90DE-10D2D029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pic>
        <p:nvPicPr>
          <p:cNvPr id="3074" name="Picture 2" descr="Image result for stackoverflow">
            <a:extLst>
              <a:ext uri="{FF2B5EF4-FFF2-40B4-BE49-F238E27FC236}">
                <a16:creationId xmlns:a16="http://schemas.microsoft.com/office/drawing/2014/main" id="{D40AA14D-C7D2-45FB-B3E6-6A457B6E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21468"/>
            <a:ext cx="4503821" cy="17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owerShell.org">
            <a:extLst>
              <a:ext uri="{FF2B5EF4-FFF2-40B4-BE49-F238E27FC236}">
                <a16:creationId xmlns:a16="http://schemas.microsoft.com/office/drawing/2014/main" id="{B08A0145-15B9-40EC-B94A-9A33C743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110" y="3347084"/>
            <a:ext cx="3486651" cy="1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werShell">
            <a:extLst>
              <a:ext uri="{FF2B5EF4-FFF2-40B4-BE49-F238E27FC236}">
                <a16:creationId xmlns:a16="http://schemas.microsoft.com/office/drawing/2014/main" id="{82A2B91A-AF5A-40BA-AF2F-06486012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54" y="3347084"/>
            <a:ext cx="1226912" cy="12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superuser stack exchange">
            <a:extLst>
              <a:ext uri="{FF2B5EF4-FFF2-40B4-BE49-F238E27FC236}">
                <a16:creationId xmlns:a16="http://schemas.microsoft.com/office/drawing/2014/main" id="{B3BBA62C-9EBE-4931-B456-CD692FAB0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79" y="1366813"/>
            <a:ext cx="1471545" cy="14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61C67-301C-4595-A867-AE468FA5C769}"/>
              </a:ext>
            </a:extLst>
          </p:cNvPr>
          <p:cNvSpPr txBox="1"/>
          <p:nvPr/>
        </p:nvSpPr>
        <p:spPr>
          <a:xfrm>
            <a:off x="1304525" y="4655912"/>
            <a:ext cx="3839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Idera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PowerShell.com</a:t>
            </a:r>
          </a:p>
        </p:txBody>
      </p:sp>
    </p:spTree>
    <p:extLst>
      <p:ext uri="{BB962C8B-B14F-4D97-AF65-F5344CB8AC3E}">
        <p14:creationId xmlns:p14="http://schemas.microsoft.com/office/powerpoint/2010/main" val="366987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Open Source Modules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4K+ modules in PowerShell Gallery</a:t>
            </a:r>
          </a:p>
          <a:p>
            <a:r>
              <a:rPr lang="en-US" dirty="0"/>
              <a:t>100s more may be in GitHub repositories!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F14C5-0BD5-49DD-B6AF-BAF2FBD979E1}"/>
              </a:ext>
            </a:extLst>
          </p:cNvPr>
          <p:cNvSpPr txBox="1"/>
          <p:nvPr/>
        </p:nvSpPr>
        <p:spPr>
          <a:xfrm>
            <a:off x="571635" y="2198247"/>
            <a:ext cx="110487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PESTER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DBATOOLS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PSFRAMEWORK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rgbClr val="92D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PSHTML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POLARIS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AUTOMATEDLAB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IMPORTEXCEL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POSHRSJOB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PSGRAPH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DSCRESOURCEKIT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PSSCRIPTANALYZER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POSH-SSH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UNIVERSALDASHBOARD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POSHBOT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PSAKE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PSDEPLOY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en-US" sz="44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INVOKEBUILD</a:t>
            </a:r>
          </a:p>
        </p:txBody>
      </p:sp>
    </p:spTree>
    <p:extLst>
      <p:ext uri="{BB962C8B-B14F-4D97-AF65-F5344CB8AC3E}">
        <p14:creationId xmlns:p14="http://schemas.microsoft.com/office/powerpoint/2010/main" val="19501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PSKoans</a:t>
            </a:r>
            <a:r>
              <a:rPr lang="en-IN" dirty="0"/>
              <a:t> by Joel Sallow (@vexx32)</a:t>
            </a:r>
          </a:p>
          <a:p>
            <a:r>
              <a:rPr lang="en-IN" dirty="0">
                <a:hlinkClick r:id="rId2"/>
              </a:rPr>
              <a:t>https://github.com/vexx32/PSKoans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552070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B55529-2D1C-4F62-A77C-DAEBD0A0D657}"/>
              </a:ext>
            </a:extLst>
          </p:cNvPr>
          <p:cNvSpPr txBox="1"/>
          <p:nvPr/>
        </p:nvSpPr>
        <p:spPr>
          <a:xfrm>
            <a:off x="1208314" y="5535386"/>
            <a:ext cx="99767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operator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did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start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DE" sz="3000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recording</a:t>
            </a:r>
            <a:r>
              <a:rPr lang="de-DE" sz="3000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595797570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/>
              <a:t>ImportExcel</a:t>
            </a:r>
            <a:r>
              <a:rPr lang="en-IN" dirty="0"/>
              <a:t> by Doug Finke (@</a:t>
            </a:r>
            <a:r>
              <a:rPr lang="en-IN" dirty="0" err="1"/>
              <a:t>dfinke</a:t>
            </a:r>
            <a:r>
              <a:rPr lang="en-IN" dirty="0"/>
              <a:t>)</a:t>
            </a:r>
          </a:p>
          <a:p>
            <a:r>
              <a:rPr lang="en-US" dirty="0">
                <a:hlinkClick r:id="rId2"/>
              </a:rPr>
              <a:t>https://github.com/dfinke/ImportExcel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56411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Polaris by @</a:t>
            </a:r>
            <a:r>
              <a:rPr lang="en-IN" dirty="0" err="1"/>
              <a:t>PowerShellTeam</a:t>
            </a:r>
            <a:endParaRPr lang="en-IN" dirty="0"/>
          </a:p>
          <a:p>
            <a:r>
              <a:rPr lang="en-US" dirty="0">
                <a:hlinkClick r:id="rId2"/>
              </a:rPr>
              <a:t>https://github.com/PowerShell/Polaris</a:t>
            </a:r>
            <a:endParaRPr lang="en-IN" dirty="0"/>
          </a:p>
          <a:p>
            <a:endParaRPr lang="en-IN" dirty="0"/>
          </a:p>
          <a:p>
            <a:r>
              <a:rPr lang="en-IN" dirty="0"/>
              <a:t>PSHTML by Stéphane van Gulick (@</a:t>
            </a:r>
            <a:r>
              <a:rPr lang="en-IN" dirty="0" err="1"/>
              <a:t>Stephanevg</a:t>
            </a:r>
            <a:r>
              <a:rPr lang="en-IN" dirty="0"/>
              <a:t>)</a:t>
            </a:r>
          </a:p>
          <a:p>
            <a:r>
              <a:rPr lang="en-US" dirty="0">
                <a:hlinkClick r:id="rId3"/>
              </a:rPr>
              <a:t>https://github.com/Stephanevg/PSHTML</a:t>
            </a:r>
            <a:endParaRPr lang="en-IN" dirty="0"/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351668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PSGraph</a:t>
            </a:r>
            <a:r>
              <a:rPr lang="en-IN" dirty="0"/>
              <a:t> by Kevin Marquette</a:t>
            </a:r>
          </a:p>
          <a:p>
            <a:r>
              <a:rPr lang="en-US" dirty="0">
                <a:hlinkClick r:id="rId2"/>
              </a:rPr>
              <a:t>https://github.com/KevinMarquette/PSGraph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239387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29659B8-2E15-4C31-9CDC-CF844878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UniversalDashboard by Adam Driscoll</a:t>
            </a:r>
          </a:p>
          <a:p>
            <a:r>
              <a:rPr lang="en-US" dirty="0">
                <a:hlinkClick r:id="rId2"/>
              </a:rPr>
              <a:t>https://github.com/ironmansoftware/universal-dashboard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22041-147B-453D-861B-9AB52E06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09090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80E84D7-A34A-4846-9E3C-684212FD00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Publish Your Own Module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17FEB-A452-4CAF-B664-EFE8711C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94027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321C-CDE0-4921-8983-28AA66B6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D44D-4707-48AE-9908-6A4DA67BE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Community calls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https://devblogs.microsoft.com/powershell/regular-cadence-for-powershell-core-community-call/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https://devblogs.microsoft.com/powershell/dsc-resource-kit-community-call/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Slack: </a:t>
            </a:r>
            <a:r>
              <a:rPr lang="en-US" dirty="0">
                <a:hlinkClick r:id="rId4"/>
              </a:rPr>
              <a:t>http://slack.poshcode.org/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PowerShell Reddit: </a:t>
            </a:r>
            <a:r>
              <a:rPr lang="en-US" dirty="0">
                <a:hlinkClick r:id="rId5"/>
              </a:rPr>
              <a:t>http://www.reddit.com/r/powershell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Twitter: </a:t>
            </a:r>
            <a:r>
              <a:rPr lang="en-US" dirty="0">
                <a:hlinkClick r:id="rId6"/>
              </a:rPr>
              <a:t>https://twitter.com/search?q=%23PowerShell&amp;src=hash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https://github.com/powershell</a:t>
            </a:r>
            <a:r>
              <a:rPr lang="en-US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BB845-14E8-4682-9D26-9A0A4D0B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5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8907FC-977C-49FA-A404-BF456CB9B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C079C-8B9C-4E44-A42D-A55A4F72EBD3}"/>
              </a:ext>
            </a:extLst>
          </p:cNvPr>
          <p:cNvSpPr txBox="1"/>
          <p:nvPr/>
        </p:nvSpPr>
        <p:spPr>
          <a:xfrm flipH="1"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PowerShell is really about you – the community!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ECB98-0230-4CD0-B5B7-2BE720D7E2F8}"/>
              </a:ext>
            </a:extLst>
          </p:cNvPr>
          <p:cNvSpPr txBox="1"/>
          <p:nvPr/>
        </p:nvSpPr>
        <p:spPr>
          <a:xfrm flipH="1">
            <a:off x="0" y="2705725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And, </a:t>
            </a:r>
            <a:r>
              <a:rPr lang="en-US" sz="44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en-US" sz="4400" b="1" dirty="0">
                <a:latin typeface="Segoe UI" panose="020B0502040204020203" pitchFamily="34" charset="0"/>
                <a:cs typeface="Segoe UI" panose="020B0502040204020203" pitchFamily="34" charset="0"/>
              </a:rPr>
              <a:t> have never been more important!</a:t>
            </a:r>
          </a:p>
        </p:txBody>
      </p:sp>
    </p:spTree>
    <p:extLst>
      <p:ext uri="{BB962C8B-B14F-4D97-AF65-F5344CB8AC3E}">
        <p14:creationId xmlns:p14="http://schemas.microsoft.com/office/powerpoint/2010/main" val="2542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BD17C6F-7B92-4C22-BB94-3244A56A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434434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1BC3A-80BB-467B-B23B-5C7AFBEF9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31327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F3289-CF28-4B5F-A303-11730BFB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Distinguished Member Technical Staff at Dell EMC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Multi-year Microsoft MVP (PowerShell)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Published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Founder and Editor of PowerShell Magazine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github.com/</a:t>
            </a:r>
            <a:r>
              <a:rPr lang="en-US" dirty="0" err="1"/>
              <a:t>rchaganti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linkedin.com/in/</a:t>
            </a:r>
            <a:r>
              <a:rPr lang="en-US" dirty="0" err="1"/>
              <a:t>rchaganti</a:t>
            </a:r>
            <a:r>
              <a:rPr lang="en-US" dirty="0"/>
              <a:t>/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0524332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 trust in the community!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Ravikanth Chaganti</a:t>
            </a:r>
          </a:p>
        </p:txBody>
      </p:sp>
    </p:spTree>
    <p:extLst>
      <p:ext uri="{BB962C8B-B14F-4D97-AF65-F5344CB8AC3E}">
        <p14:creationId xmlns:p14="http://schemas.microsoft.com/office/powerpoint/2010/main" val="205213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B264-7F00-4B7E-B4EA-D66613C6A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session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3FAE-4AC4-42F7-8B03-FF24F6DC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about </a:t>
            </a:r>
          </a:p>
          <a:p>
            <a:r>
              <a:rPr lang="en-US" dirty="0"/>
              <a:t>	different avenues to learn PowerShell</a:t>
            </a:r>
          </a:p>
          <a:p>
            <a:r>
              <a:rPr lang="en-US" dirty="0"/>
              <a:t>	my favorite and most used PowerShell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29B50-AC56-4C92-AB48-D4BD8908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4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08A3-55CA-402F-9149-9B7DB55D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and the Community!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38DF9-56E1-477C-9572-832F65F52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6CF28-6CB5-4D06-8FE9-36C3C370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@ravikanth</a:t>
            </a:r>
          </a:p>
        </p:txBody>
      </p:sp>
    </p:spTree>
    <p:extLst>
      <p:ext uri="{BB962C8B-B14F-4D97-AF65-F5344CB8AC3E}">
        <p14:creationId xmlns:p14="http://schemas.microsoft.com/office/powerpoint/2010/main" val="197394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98BD6D6E-F95A-41EE-AC20-08AF048B150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CCD5D75-B174-4622-AE92-892BE0E0887C}" vid="{AE8BEA1D-CCF4-48A5-AC7F-4DEF24E89A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PSConfEU_2019_16x9_Template_v03</Template>
  <TotalTime>479</TotalTime>
  <Words>421</Words>
  <Application>Microsoft Office PowerPoint</Application>
  <PresentationFormat>Widescreen</PresentationFormat>
  <Paragraphs>103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Consolas</vt:lpstr>
      <vt:lpstr>CarlMarx</vt:lpstr>
      <vt:lpstr>Stencil</vt:lpstr>
      <vt:lpstr>Arial</vt:lpstr>
      <vt:lpstr>Calibri</vt:lpstr>
      <vt:lpstr>Segoe UI</vt:lpstr>
      <vt:lpstr>Alfarn</vt:lpstr>
      <vt:lpstr>Office</vt:lpstr>
      <vt:lpstr>Custom Design</vt:lpstr>
      <vt:lpstr>We trust in the Community!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trust in the community!</vt:lpstr>
      <vt:lpstr>In this session …</vt:lpstr>
      <vt:lpstr>PowerShell and the Community!</vt:lpstr>
      <vt:lpstr>PowerPoint Presentation</vt:lpstr>
      <vt:lpstr>PowerPoint Presentation</vt:lpstr>
      <vt:lpstr>Community Avenues</vt:lpstr>
      <vt:lpstr>Community Avenues - Books</vt:lpstr>
      <vt:lpstr>Community - Blogs</vt:lpstr>
      <vt:lpstr>Community – Conferences / User groups</vt:lpstr>
      <vt:lpstr>Community – Live Streaming</vt:lpstr>
      <vt:lpstr>Community - Forums</vt:lpstr>
      <vt:lpstr>Community Open Source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Involved</vt:lpstr>
      <vt:lpstr>PowerPoint Presentation</vt:lpstr>
      <vt:lpstr>PowerPoint Presentation</vt:lpstr>
      <vt:lpstr>PowerPoint Presentation</vt:lpstr>
      <vt:lpstr>about_Speaker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Tobias Weltner</dc:creator>
  <cp:lastModifiedBy>Chaganti, Ravikanth</cp:lastModifiedBy>
  <cp:revision>127</cp:revision>
  <dcterms:created xsi:type="dcterms:W3CDTF">2019-04-18T11:57:57Z</dcterms:created>
  <dcterms:modified xsi:type="dcterms:W3CDTF">2019-06-05T07:52:15Z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Ravikanth_Chaganti@Dell.com</vt:lpwstr>
  </property>
  <property fmtid="{D5CDD505-2E9C-101B-9397-08002B2CF9AE}" pid="5" name="MSIP_Label_17cb76b2-10b8-4fe1-93d4-2202842406cd_SetDate">
    <vt:lpwstr>2019-06-02T04:53:48.7587145Z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